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a0161b1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a0161b1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a035f505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a035f505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a0161b12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a0161b1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664a208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664a20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be3543b5e_1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be3543b5e_1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a0161b1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a0161b1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a0161b12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a0161b12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Lower and upper letter, numbers, extra space, http/https links, Punctuations, emojis, other languages like Chinese, meaningless words which may not be found in English dictionary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a0161b12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a0161b12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a0161b1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a0161b1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a0161b12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a0161b1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a035f5050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a035f5050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 rot="4458820">
            <a:off x="-1366688" y="4266321"/>
            <a:ext cx="2387832" cy="2387832"/>
          </a:xfrm>
          <a:prstGeom prst="blockArc">
            <a:avLst>
              <a:gd fmla="val 12020406" name="adj1"/>
              <a:gd fmla="val 16274686" name="adj2"/>
              <a:gd fmla="val 10157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10800000">
            <a:off x="2493150" y="1026650"/>
            <a:ext cx="4157700" cy="2669100"/>
          </a:xfrm>
          <a:prstGeom prst="round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2493150" y="987600"/>
            <a:ext cx="4157700" cy="26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2" type="title"/>
          </p:nvPr>
        </p:nvSpPr>
        <p:spPr>
          <a:xfrm>
            <a:off x="2999550" y="3695750"/>
            <a:ext cx="3144900" cy="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1"/>
          <p:cNvSpPr/>
          <p:nvPr/>
        </p:nvSpPr>
        <p:spPr>
          <a:xfrm rot="10800000">
            <a:off x="7185416" y="-1943003"/>
            <a:ext cx="3679200" cy="3679200"/>
          </a:xfrm>
          <a:prstGeom prst="blockArc">
            <a:avLst>
              <a:gd fmla="val 15904124" name="adj1"/>
              <a:gd fmla="val 21548879" name="adj2"/>
              <a:gd fmla="val 959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030775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3" name="Google Shape;83;p13"/>
          <p:cNvSpPr txBox="1"/>
          <p:nvPr>
            <p:ph idx="2" type="subTitle"/>
          </p:nvPr>
        </p:nvSpPr>
        <p:spPr>
          <a:xfrm>
            <a:off x="1030775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3445500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4" type="subTitle"/>
          </p:nvPr>
        </p:nvSpPr>
        <p:spPr>
          <a:xfrm>
            <a:off x="3445500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5860225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6" type="subTitle"/>
          </p:nvPr>
        </p:nvSpPr>
        <p:spPr>
          <a:xfrm>
            <a:off x="5860225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-879187" y="4312178"/>
            <a:ext cx="1705500" cy="1705500"/>
          </a:xfrm>
          <a:prstGeom prst="blockArc">
            <a:avLst>
              <a:gd fmla="val 16164733" name="adj1"/>
              <a:gd fmla="val 104114" name="adj2"/>
              <a:gd fmla="val 12778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1030775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2" type="subTitle"/>
          </p:nvPr>
        </p:nvSpPr>
        <p:spPr>
          <a:xfrm>
            <a:off x="1030775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3" type="subTitle"/>
          </p:nvPr>
        </p:nvSpPr>
        <p:spPr>
          <a:xfrm>
            <a:off x="3445500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4" type="subTitle"/>
          </p:nvPr>
        </p:nvSpPr>
        <p:spPr>
          <a:xfrm>
            <a:off x="3445500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5" type="subTitle"/>
          </p:nvPr>
        </p:nvSpPr>
        <p:spPr>
          <a:xfrm>
            <a:off x="5860225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6" type="subTitle"/>
          </p:nvPr>
        </p:nvSpPr>
        <p:spPr>
          <a:xfrm>
            <a:off x="5860225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7" type="subTitle"/>
          </p:nvPr>
        </p:nvSpPr>
        <p:spPr>
          <a:xfrm>
            <a:off x="1030775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8" type="subTitle"/>
          </p:nvPr>
        </p:nvSpPr>
        <p:spPr>
          <a:xfrm>
            <a:off x="1030775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9" type="subTitle"/>
          </p:nvPr>
        </p:nvSpPr>
        <p:spPr>
          <a:xfrm>
            <a:off x="3445500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3" type="subTitle"/>
          </p:nvPr>
        </p:nvSpPr>
        <p:spPr>
          <a:xfrm>
            <a:off x="3445500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4" type="subTitle"/>
          </p:nvPr>
        </p:nvSpPr>
        <p:spPr>
          <a:xfrm>
            <a:off x="5860225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5" type="subTitle"/>
          </p:nvPr>
        </p:nvSpPr>
        <p:spPr>
          <a:xfrm>
            <a:off x="5860225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4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rot="5400000">
            <a:off x="-1048428" y="-1119626"/>
            <a:ext cx="2390400" cy="2390400"/>
          </a:xfrm>
          <a:prstGeom prst="blockArc">
            <a:avLst>
              <a:gd fmla="val 15904124" name="adj1"/>
              <a:gd fmla="val 472041" name="adj2"/>
              <a:gd fmla="val 7686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fmla="val 13339976" name="adj1"/>
              <a:gd fmla="val 19973339" name="adj2"/>
              <a:gd fmla="val 27944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>
            <a:off x="1652425" y="1371625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2" type="subTitle"/>
          </p:nvPr>
        </p:nvSpPr>
        <p:spPr>
          <a:xfrm>
            <a:off x="1652425" y="1730768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3" type="subTitle"/>
          </p:nvPr>
        </p:nvSpPr>
        <p:spPr>
          <a:xfrm>
            <a:off x="1652425" y="3024381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4" type="subTitle"/>
          </p:nvPr>
        </p:nvSpPr>
        <p:spPr>
          <a:xfrm>
            <a:off x="1652425" y="3383524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5" type="subTitle"/>
          </p:nvPr>
        </p:nvSpPr>
        <p:spPr>
          <a:xfrm>
            <a:off x="5573675" y="1371625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6" type="subTitle"/>
          </p:nvPr>
        </p:nvSpPr>
        <p:spPr>
          <a:xfrm>
            <a:off x="5573675" y="1730768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7" type="subTitle"/>
          </p:nvPr>
        </p:nvSpPr>
        <p:spPr>
          <a:xfrm>
            <a:off x="5573675" y="3024380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8" type="subTitle"/>
          </p:nvPr>
        </p:nvSpPr>
        <p:spPr>
          <a:xfrm>
            <a:off x="5573675" y="3383522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 numbers">
  <p:cSld name="CUSTOM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339804">
            <a:off x="-518444" y="4635459"/>
            <a:ext cx="1008313" cy="1008313"/>
          </a:xfrm>
          <a:prstGeom prst="blockArc">
            <a:avLst>
              <a:gd fmla="val 14875850" name="adj1"/>
              <a:gd fmla="val 20435345" name="adj2"/>
              <a:gd fmla="val 28025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hasCustomPrompt="1" idx="2" type="title"/>
          </p:nvPr>
        </p:nvSpPr>
        <p:spPr>
          <a:xfrm>
            <a:off x="2405950" y="125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2405950" y="153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2405950" y="192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hasCustomPrompt="1" idx="4" type="title"/>
          </p:nvPr>
        </p:nvSpPr>
        <p:spPr>
          <a:xfrm>
            <a:off x="2373850" y="309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/>
          <p:nvPr>
            <p:ph idx="5" type="subTitle"/>
          </p:nvPr>
        </p:nvSpPr>
        <p:spPr>
          <a:xfrm>
            <a:off x="2373850" y="337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2" name="Google Shape;132;p16"/>
          <p:cNvSpPr txBox="1"/>
          <p:nvPr>
            <p:ph idx="6" type="subTitle"/>
          </p:nvPr>
        </p:nvSpPr>
        <p:spPr>
          <a:xfrm>
            <a:off x="2373850" y="376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hasCustomPrompt="1" idx="7" type="title"/>
          </p:nvPr>
        </p:nvSpPr>
        <p:spPr>
          <a:xfrm>
            <a:off x="6154650" y="125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4" name="Google Shape;134;p16"/>
          <p:cNvSpPr txBox="1"/>
          <p:nvPr>
            <p:ph idx="8" type="subTitle"/>
          </p:nvPr>
        </p:nvSpPr>
        <p:spPr>
          <a:xfrm>
            <a:off x="6154650" y="153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5" name="Google Shape;135;p16"/>
          <p:cNvSpPr txBox="1"/>
          <p:nvPr>
            <p:ph idx="9" type="subTitle"/>
          </p:nvPr>
        </p:nvSpPr>
        <p:spPr>
          <a:xfrm>
            <a:off x="6154650" y="192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hasCustomPrompt="1" idx="13" type="title"/>
          </p:nvPr>
        </p:nvSpPr>
        <p:spPr>
          <a:xfrm>
            <a:off x="6122550" y="309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7" name="Google Shape;137;p16"/>
          <p:cNvSpPr txBox="1"/>
          <p:nvPr>
            <p:ph idx="14" type="subTitle"/>
          </p:nvPr>
        </p:nvSpPr>
        <p:spPr>
          <a:xfrm>
            <a:off x="6122550" y="337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8" name="Google Shape;138;p16"/>
          <p:cNvSpPr txBox="1"/>
          <p:nvPr>
            <p:ph idx="15" type="subTitle"/>
          </p:nvPr>
        </p:nvSpPr>
        <p:spPr>
          <a:xfrm>
            <a:off x="6122550" y="376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6"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-76800" y="-76500"/>
            <a:ext cx="4638900" cy="52773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10800000">
            <a:off x="735300" y="724075"/>
            <a:ext cx="3241500" cy="39459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750000" y="717175"/>
            <a:ext cx="32268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45" name="Google Shape;145;p17"/>
          <p:cNvSpPr txBox="1"/>
          <p:nvPr>
            <p:ph idx="2" type="subTitle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4" type="subTitle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5" type="subTitle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9" name="Google Shape;149;p17"/>
          <p:cNvSpPr txBox="1"/>
          <p:nvPr>
            <p:ph idx="6" type="subTitle"/>
          </p:nvPr>
        </p:nvSpPr>
        <p:spPr>
          <a:xfrm>
            <a:off x="5909000" y="38547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type="title"/>
          </p:nvPr>
        </p:nvSpPr>
        <p:spPr>
          <a:xfrm>
            <a:off x="831900" y="717175"/>
            <a:ext cx="3144900" cy="39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accen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 rot="7715609">
            <a:off x="-783378" y="-1062364"/>
            <a:ext cx="2387820" cy="2387820"/>
          </a:xfrm>
          <a:prstGeom prst="blockArc">
            <a:avLst>
              <a:gd fmla="val 11751713" name="adj1"/>
              <a:gd fmla="val 837016" name="adj2"/>
              <a:gd fmla="val 9209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517550" y="3698650"/>
            <a:ext cx="3133200" cy="3133200"/>
          </a:xfrm>
          <a:prstGeom prst="donut">
            <a:avLst>
              <a:gd fmla="val 8720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87725" y="3566925"/>
            <a:ext cx="4959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94125" y="1417550"/>
            <a:ext cx="49596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094125" y="558925"/>
            <a:ext cx="6830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1" type="subTitle"/>
          </p:nvPr>
        </p:nvSpPr>
        <p:spPr>
          <a:xfrm>
            <a:off x="1094125" y="1618900"/>
            <a:ext cx="64299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59" name="Google Shape;159;p18"/>
          <p:cNvSpPr/>
          <p:nvPr/>
        </p:nvSpPr>
        <p:spPr>
          <a:xfrm flipH="1" rot="-3224087">
            <a:off x="7590735" y="764028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bg>
      <p:bgPr>
        <a:solidFill>
          <a:schemeClr val="accen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 rot="-6299986">
            <a:off x="7656229" y="3062123"/>
            <a:ext cx="3353359" cy="3679155"/>
          </a:xfrm>
          <a:prstGeom prst="blockArc">
            <a:avLst>
              <a:gd fmla="val 16550563" name="adj1"/>
              <a:gd fmla="val 608065" name="adj2"/>
              <a:gd fmla="val 823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rot="8596392">
            <a:off x="-759489" y="-901893"/>
            <a:ext cx="1705685" cy="1705685"/>
          </a:xfrm>
          <a:prstGeom prst="blockArc">
            <a:avLst>
              <a:gd fmla="val 13159347" name="adj1"/>
              <a:gd fmla="val 19114359" name="adj2"/>
              <a:gd fmla="val 2148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 rot="10800000">
            <a:off x="516000" y="399750"/>
            <a:ext cx="8112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1094125" y="1417550"/>
            <a:ext cx="68181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5261025" y="3460725"/>
            <a:ext cx="26511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1094125" y="1417550"/>
            <a:ext cx="6678300" cy="19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1094125" y="3504250"/>
            <a:ext cx="66351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ext columns ">
  <p:cSld name="CUSTOM_4"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-28575" y="-82650"/>
            <a:ext cx="46005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376750" y="2660066"/>
            <a:ext cx="39948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376750" y="3513925"/>
            <a:ext cx="40458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75" name="Google Shape;175;p20"/>
          <p:cNvSpPr txBox="1"/>
          <p:nvPr>
            <p:ph idx="2" type="title"/>
          </p:nvPr>
        </p:nvSpPr>
        <p:spPr>
          <a:xfrm>
            <a:off x="4745525" y="2660066"/>
            <a:ext cx="39948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6" name="Google Shape;176;p20"/>
          <p:cNvSpPr txBox="1"/>
          <p:nvPr>
            <p:ph idx="3" type="subTitle"/>
          </p:nvPr>
        </p:nvSpPr>
        <p:spPr>
          <a:xfrm>
            <a:off x="4745525" y="3513925"/>
            <a:ext cx="40458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1709009" y="2992597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9899997">
            <a:off x="7214620" y="-688760"/>
            <a:ext cx="2387761" cy="2387761"/>
          </a:xfrm>
          <a:prstGeom prst="blockArc">
            <a:avLst>
              <a:gd fmla="val 17023199" name="adj1"/>
              <a:gd fmla="val 920811" name="adj2"/>
              <a:gd fmla="val 9035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4576375" y="2150850"/>
            <a:ext cx="3363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b="1" sz="4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rot="10800000">
            <a:off x="1056100" y="1337250"/>
            <a:ext cx="2595000" cy="25005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1056100" y="1337300"/>
            <a:ext cx="2595000" cy="22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_1"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1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_1_1_3"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2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702900" y="1152475"/>
            <a:ext cx="533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2"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 rot="8596392">
            <a:off x="-890389" y="-973043"/>
            <a:ext cx="1705685" cy="1705685"/>
          </a:xfrm>
          <a:prstGeom prst="blockArc">
            <a:avLst>
              <a:gd fmla="val 11751713" name="adj1"/>
              <a:gd fmla="val 2721617" name="adj2"/>
              <a:gd fmla="val 2605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8229275" y="4204475"/>
            <a:ext cx="1880400" cy="1880400"/>
          </a:xfrm>
          <a:prstGeom prst="donut">
            <a:avLst>
              <a:gd fmla="val 872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3"/>
          <p:cNvSpPr txBox="1"/>
          <p:nvPr>
            <p:ph idx="1" type="subTitle"/>
          </p:nvPr>
        </p:nvSpPr>
        <p:spPr>
          <a:xfrm>
            <a:off x="5048375" y="1124375"/>
            <a:ext cx="3019800" cy="33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6" name="Google Shape;196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 rot="-5400000">
            <a:off x="8177603" y="-1151798"/>
            <a:ext cx="1948500" cy="1948500"/>
          </a:xfrm>
          <a:prstGeom prst="blockArc">
            <a:avLst>
              <a:gd fmla="val 10796618" name="adj1"/>
              <a:gd fmla="val 15882085" name="adj2"/>
              <a:gd fmla="val 7819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 rot="-900003">
            <a:off x="-1427327" y="3995525"/>
            <a:ext cx="2387761" cy="2387761"/>
          </a:xfrm>
          <a:prstGeom prst="blockArc">
            <a:avLst>
              <a:gd fmla="val 17683086" name="adj1"/>
              <a:gd fmla="val 837016" name="adj2"/>
              <a:gd fmla="val 920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938675" y="1236950"/>
            <a:ext cx="36138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1028700" y="2030575"/>
            <a:ext cx="3613800" cy="241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s 2">
  <p:cSld name="CUSTOM_4_1_1_1_2">
    <p:bg>
      <p:bgPr>
        <a:noFill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/>
          <p:nvPr/>
        </p:nvSpPr>
        <p:spPr>
          <a:xfrm rot="10800000">
            <a:off x="-1180114" y="-1205300"/>
            <a:ext cx="2387700" cy="2387700"/>
          </a:xfrm>
          <a:prstGeom prst="blockArc">
            <a:avLst>
              <a:gd fmla="val 10779047" name="adj1"/>
              <a:gd fmla="val 16253876" name="adj2"/>
              <a:gd fmla="val 890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5469575" y="562313"/>
            <a:ext cx="27288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" type="subTitle"/>
          </p:nvPr>
        </p:nvSpPr>
        <p:spPr>
          <a:xfrm>
            <a:off x="4644581" y="1506915"/>
            <a:ext cx="226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7" name="Google Shape;207;p25"/>
          <p:cNvSpPr txBox="1"/>
          <p:nvPr>
            <p:ph idx="2" type="subTitle"/>
          </p:nvPr>
        </p:nvSpPr>
        <p:spPr>
          <a:xfrm>
            <a:off x="4639568" y="2245125"/>
            <a:ext cx="22650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08" name="Google Shape;208;p25"/>
          <p:cNvSpPr txBox="1"/>
          <p:nvPr>
            <p:ph idx="3" type="subTitle"/>
          </p:nvPr>
        </p:nvSpPr>
        <p:spPr>
          <a:xfrm>
            <a:off x="4634550" y="3038165"/>
            <a:ext cx="226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9" name="Google Shape;209;p25"/>
          <p:cNvSpPr txBox="1"/>
          <p:nvPr>
            <p:ph idx="4" type="subTitle"/>
          </p:nvPr>
        </p:nvSpPr>
        <p:spPr>
          <a:xfrm>
            <a:off x="4644581" y="3776474"/>
            <a:ext cx="22650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_1_1_1_1">
    <p:bg>
      <p:bgPr>
        <a:solidFill>
          <a:schemeClr val="accen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words">
  <p:cSld name="CUSTOM_4_1_1_1_1_1"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4858175" y="3478275"/>
            <a:ext cx="39141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10800000">
            <a:off x="7843922" y="-1058801"/>
            <a:ext cx="2481900" cy="24819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4458820">
            <a:off x="-1488663" y="4124021"/>
            <a:ext cx="2387832" cy="2387832"/>
          </a:xfrm>
          <a:prstGeom prst="blockArc">
            <a:avLst>
              <a:gd fmla="val 12582103" name="adj1"/>
              <a:gd fmla="val 16685375" name="adj2"/>
              <a:gd fmla="val 10255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909825" y="1507250"/>
            <a:ext cx="73152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094125" y="28167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963450" y="1133350"/>
            <a:ext cx="72171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094125" y="389075"/>
            <a:ext cx="3990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-848712" y="4342678"/>
            <a:ext cx="1705500" cy="1705500"/>
          </a:xfrm>
          <a:prstGeom prst="blockArc">
            <a:avLst>
              <a:gd fmla="val 16164733" name="adj1"/>
              <a:gd fmla="val 69283" name="adj2"/>
              <a:gd fmla="val 23676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117650" y="3062625"/>
            <a:ext cx="29184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1117650" y="3440007"/>
            <a:ext cx="29184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5107950" y="3062613"/>
            <a:ext cx="29184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5107950" y="3439998"/>
            <a:ext cx="29184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5400000">
            <a:off x="-1062873" y="-1049951"/>
            <a:ext cx="1957800" cy="1957800"/>
          </a:xfrm>
          <a:prstGeom prst="blockArc">
            <a:avLst>
              <a:gd fmla="val 16339879" name="adj1"/>
              <a:gd fmla="val 21412310" name="adj2"/>
              <a:gd fmla="val 1204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1086359" y="2562701"/>
            <a:ext cx="35520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 rot="8605101">
            <a:off x="6426768" y="-465210"/>
            <a:ext cx="1705462" cy="1705462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1167450" y="1168250"/>
            <a:ext cx="6809100" cy="26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rot="-899996">
            <a:off x="-1303250" y="3960928"/>
            <a:ext cx="2504850" cy="2504850"/>
          </a:xfrm>
          <a:prstGeom prst="blockArc">
            <a:avLst>
              <a:gd fmla="val 17160890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62" name="Google Shape;62;p9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fmla="val 12085351" name="adj1"/>
              <a:gd fmla="val 16819483" name="adj2"/>
              <a:gd fmla="val 17550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33325" y="4230575"/>
            <a:ext cx="5377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b="1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dium.com/@aja_15265/saying-goodbye-to-civil-comments-41859d3a2b1d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idx="1" type="subTitle"/>
          </p:nvPr>
        </p:nvSpPr>
        <p:spPr>
          <a:xfrm>
            <a:off x="1108450" y="3856950"/>
            <a:ext cx="25749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Surbhi Prasad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Karishma Chauhan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Jun 30, 2022</a:t>
            </a:r>
            <a:endParaRPr sz="1600"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Toxic Comments Classification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(Identity Bias)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didn’t went well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324525" y="1233125"/>
            <a:ext cx="738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Pre-processing takes so much time even with GPU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Training also takes a lot of time and had to restart notebook when memory was full.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 libraries had version issues so had to change modeling so many times.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TFIDF Model didn’t do well for classification.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18" name="Google Shape;318;p38"/>
          <p:cNvSpPr txBox="1"/>
          <p:nvPr/>
        </p:nvSpPr>
        <p:spPr>
          <a:xfrm>
            <a:off x="311250" y="1228550"/>
            <a:ext cx="69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Text Augmentation to include other resources 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Ensemble 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of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BERT and LSTM Models 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Methods like improved Bucket Sequencing to fasten  training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1434850" y="1751500"/>
            <a:ext cx="6830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1014175" y="3691675"/>
            <a:ext cx="5605800" cy="400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5909000" y="218975"/>
            <a:ext cx="2853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Situation and Data Source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2" type="subTitle"/>
          </p:nvPr>
        </p:nvSpPr>
        <p:spPr>
          <a:xfrm>
            <a:off x="6046925" y="57806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 of goal and data</a:t>
            </a:r>
            <a:endParaRPr/>
          </a:p>
        </p:txBody>
      </p:sp>
      <p:sp>
        <p:nvSpPr>
          <p:cNvPr id="225" name="Google Shape;225;p29"/>
          <p:cNvSpPr txBox="1"/>
          <p:nvPr>
            <p:ph idx="3" type="subTitle"/>
          </p:nvPr>
        </p:nvSpPr>
        <p:spPr>
          <a:xfrm>
            <a:off x="5909000" y="1190325"/>
            <a:ext cx="27009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EDA and </a:t>
            </a:r>
            <a:r>
              <a:rPr lang="en"/>
              <a:t>Preprocessing</a:t>
            </a:r>
            <a:endParaRPr/>
          </a:p>
        </p:txBody>
      </p:sp>
      <p:sp>
        <p:nvSpPr>
          <p:cNvPr id="226" name="Google Shape;226;p29"/>
          <p:cNvSpPr txBox="1"/>
          <p:nvPr>
            <p:ph idx="4" type="subTitle"/>
          </p:nvPr>
        </p:nvSpPr>
        <p:spPr>
          <a:xfrm>
            <a:off x="6046925" y="153566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Distribution</a:t>
            </a:r>
            <a:r>
              <a:rPr lang="en"/>
              <a:t> of words in toxic comments and core distt</a:t>
            </a:r>
            <a:endParaRPr/>
          </a:p>
        </p:txBody>
      </p:sp>
      <p:sp>
        <p:nvSpPr>
          <p:cNvPr id="227" name="Google Shape;227;p29"/>
          <p:cNvSpPr txBox="1"/>
          <p:nvPr>
            <p:ph idx="5" type="subTitle"/>
          </p:nvPr>
        </p:nvSpPr>
        <p:spPr>
          <a:xfrm>
            <a:off x="5909000" y="23140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Evaluation</a:t>
            </a:r>
            <a:r>
              <a:rPr lang="en"/>
              <a:t> Metric</a:t>
            </a:r>
            <a:endParaRPr/>
          </a:p>
        </p:txBody>
      </p:sp>
      <p:sp>
        <p:nvSpPr>
          <p:cNvPr id="228" name="Google Shape;228;p29"/>
          <p:cNvSpPr txBox="1"/>
          <p:nvPr>
            <p:ph idx="6" type="subTitle"/>
          </p:nvPr>
        </p:nvSpPr>
        <p:spPr>
          <a:xfrm>
            <a:off x="5909000" y="27117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Metric getting minimized including bias component</a:t>
            </a:r>
            <a:endParaRPr/>
          </a:p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994675" y="1535675"/>
            <a:ext cx="2700900" cy="23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30" name="Google Shape;230;p29"/>
          <p:cNvSpPr txBox="1"/>
          <p:nvPr>
            <p:ph idx="4294967295" type="title"/>
          </p:nvPr>
        </p:nvSpPr>
        <p:spPr>
          <a:xfrm>
            <a:off x="4887550" y="343100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31" name="Google Shape;231;p29"/>
          <p:cNvSpPr txBox="1"/>
          <p:nvPr>
            <p:ph idx="4294967295" type="title"/>
          </p:nvPr>
        </p:nvSpPr>
        <p:spPr>
          <a:xfrm>
            <a:off x="4887550" y="129093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232" name="Google Shape;232;p29"/>
          <p:cNvSpPr txBox="1"/>
          <p:nvPr>
            <p:ph idx="4294967295" type="title"/>
          </p:nvPr>
        </p:nvSpPr>
        <p:spPr>
          <a:xfrm>
            <a:off x="4887550" y="239118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4887550" y="1290927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4887550" y="336173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4887550" y="2391176"/>
            <a:ext cx="821100" cy="8211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>
            <p:ph idx="4294967295" type="title"/>
          </p:nvPr>
        </p:nvSpPr>
        <p:spPr>
          <a:xfrm>
            <a:off x="4887550" y="453450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37" name="Google Shape;237;p29"/>
          <p:cNvSpPr txBox="1"/>
          <p:nvPr>
            <p:ph idx="4294967295" type="title"/>
          </p:nvPr>
        </p:nvSpPr>
        <p:spPr>
          <a:xfrm>
            <a:off x="4887550" y="1401338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238" name="Google Shape;238;p29"/>
          <p:cNvSpPr txBox="1"/>
          <p:nvPr>
            <p:ph idx="4294967295" type="title"/>
          </p:nvPr>
        </p:nvSpPr>
        <p:spPr>
          <a:xfrm>
            <a:off x="4887550" y="2501646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39" name="Google Shape;239;p29"/>
          <p:cNvSpPr txBox="1"/>
          <p:nvPr>
            <p:ph idx="5" type="subTitle"/>
          </p:nvPr>
        </p:nvSpPr>
        <p:spPr>
          <a:xfrm>
            <a:off x="5909000" y="36094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240" name="Google Shape;240;p29"/>
          <p:cNvSpPr txBox="1"/>
          <p:nvPr>
            <p:ph idx="6" type="subTitle"/>
          </p:nvPr>
        </p:nvSpPr>
        <p:spPr>
          <a:xfrm>
            <a:off x="5990125" y="3934091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Models tried and compared to pick best</a:t>
            </a:r>
            <a:endParaRPr/>
          </a:p>
        </p:txBody>
      </p:sp>
      <p:sp>
        <p:nvSpPr>
          <p:cNvPr id="241" name="Google Shape;241;p29"/>
          <p:cNvSpPr txBox="1"/>
          <p:nvPr>
            <p:ph idx="4294967295" type="title"/>
          </p:nvPr>
        </p:nvSpPr>
        <p:spPr>
          <a:xfrm>
            <a:off x="4887550" y="368658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4887550" y="3686576"/>
            <a:ext cx="821100" cy="8211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>
            <p:ph idx="4294967295" type="title"/>
          </p:nvPr>
        </p:nvSpPr>
        <p:spPr>
          <a:xfrm>
            <a:off x="4887550" y="3797046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141825" y="1184475"/>
            <a:ext cx="712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Problem:</a:t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non-toxic comments, model predicts as toxic for certain sensitive categories. Models predicted a high likelihood of toxicity for comments containing identities (e.g., “gay”), even when those comments were not actually toxic (such as “I am a gay woman”).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141825" y="2475225"/>
            <a:ext cx="7738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Goal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Build a model that recognizes toxicity and minimizes this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type of unintended bias with respect to mentions of identities.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141825" y="3273875"/>
            <a:ext cx="741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Relevant identities: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male, female, homosexual_gay_or_lesbian, Christian, Jewish, Muslim, black, white, psychiatric_or_mental_illness. 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141825" y="4037838"/>
            <a:ext cx="741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</a:t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At the end of 2017, the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Civil Comments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platform shut down and chose to make their ~2m public comments from their platform available in a lasting open archive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690" y="1184475"/>
            <a:ext cx="1867809" cy="18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00" y="1987975"/>
            <a:ext cx="4616849" cy="23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098" y="2216588"/>
            <a:ext cx="1966476" cy="141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316400" y="1137288"/>
            <a:ext cx="647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here are almost 70 % of data has target values&lt;=0.1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1005975" y="4728575"/>
            <a:ext cx="705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all subgroups, there are 77.55 % of comments have NAN values.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1005975" y="4293400"/>
            <a:ext cx="73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92 % of data belong to the non-toxic class and 7 % of data belong to the toxic class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0401" y="1741471"/>
            <a:ext cx="2122449" cy="204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Comments PreProcessing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511125" y="1203750"/>
            <a:ext cx="52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60675" y="1253125"/>
            <a:ext cx="81882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Normalized comments text as follows: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Changed capital letters to lower letters.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Made a table to handle different language characters.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De-emojized all comment texts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Removed extra spaces and punctuation.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Mapped hidden abuse words covered  by ** with original words to train better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Baseline Model : TFIDF + SGD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394700" y="1145600"/>
            <a:ext cx="673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Binary Classification Problem where we have to classify a given comment as toxic or Non-toxic.</a:t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13" y="3075352"/>
            <a:ext cx="7019376" cy="16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492075" y="1792100"/>
            <a:ext cx="673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TFIDF with SGD Classifier for different alphas were tried, Best alpha=0.0001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Penalty L2, log loss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TFID parameters: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Ngram range: (1,2), Min df: 3, smoothing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Metric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75" y="3237350"/>
            <a:ext cx="4061749" cy="15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75" y="1103675"/>
            <a:ext cx="6011173" cy="21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5776275" y="1022338"/>
            <a:ext cx="3000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a. Subgroup AUC 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This calculates AUC on only the examples from the subgroup. It represents model understanding and performance within the group itself</a:t>
            </a:r>
            <a:endParaRPr sz="1200"/>
          </a:p>
        </p:txBody>
      </p:sp>
      <p:sp>
        <p:nvSpPr>
          <p:cNvPr id="288" name="Google Shape;288;p34"/>
          <p:cNvSpPr txBox="1"/>
          <p:nvPr/>
        </p:nvSpPr>
        <p:spPr>
          <a:xfrm>
            <a:off x="5816850" y="22521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b. BNSP AUC — 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calculates AUC on the positive examples from the background and the negative examples from the subgroup.</a:t>
            </a:r>
            <a:endParaRPr sz="1200"/>
          </a:p>
        </p:txBody>
      </p:sp>
      <p:sp>
        <p:nvSpPr>
          <p:cNvPr id="289" name="Google Shape;289;p34"/>
          <p:cNvSpPr txBox="1"/>
          <p:nvPr/>
        </p:nvSpPr>
        <p:spPr>
          <a:xfrm>
            <a:off x="5776275" y="3333775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c. BPSN AUC — </a:t>
            </a: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calculates AUC on the negative examples from the background and the positive examples from the subgroup.</a:t>
            </a:r>
            <a:endParaRPr sz="1200"/>
          </a:p>
        </p:txBody>
      </p:sp>
      <p:sp>
        <p:nvSpPr>
          <p:cNvPr id="290" name="Google Shape;290;p34"/>
          <p:cNvSpPr txBox="1"/>
          <p:nvPr/>
        </p:nvSpPr>
        <p:spPr>
          <a:xfrm>
            <a:off x="5888125" y="44154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Power mean of all three bias metrics</a:t>
            </a:r>
            <a:endParaRPr b="1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94700" y="2835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Learning Model: LSTM + GRU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316400" y="1089325"/>
            <a:ext cx="673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Text Padding to 200 words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KFold=3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Transformed sentence to seq of words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Glove embeddings for Vocab,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 max =500000 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Batch Size=512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Epochs=2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Embedding vocab size:  404791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4471075" y="1704925"/>
            <a:ext cx="3669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Layers</a:t>
            </a:r>
            <a:endParaRPr b="1"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Bidirectional LSTM 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Linear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GRU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GRU +LSTM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Output Linear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4433300" y="1089325"/>
            <a:ext cx="26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Log Loss Function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Adam Optimizer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7099625" y="1768825"/>
            <a:ext cx="19146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Hidden Layer size= 64, 32</a:t>
            </a:r>
            <a:r>
              <a:rPr lang="en" sz="145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, layers=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45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, dropout=</a:t>
            </a:r>
            <a:r>
              <a:rPr lang="en" sz="1450">
                <a:solidFill>
                  <a:srgbClr val="09885A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0.2</a:t>
            </a:r>
            <a:endParaRPr sz="1450">
              <a:solidFill>
                <a:srgbClr val="09885A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25" y="3221777"/>
            <a:ext cx="7612531" cy="18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578125" y="32202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</a:t>
            </a:r>
            <a:endParaRPr/>
          </a:p>
        </p:txBody>
      </p:sp>
      <p:sp>
        <p:nvSpPr>
          <p:cNvPr id="306" name="Google Shape;306;p36"/>
          <p:cNvSpPr txBox="1"/>
          <p:nvPr/>
        </p:nvSpPr>
        <p:spPr>
          <a:xfrm>
            <a:off x="344000" y="1466050"/>
            <a:ext cx="6756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By carefully pre-processing the data we were able to reduce the bias loss and got test auc of 0.92.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We were able to achieve the goal which means sensitive 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categories</a:t>
            </a: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were fairly classified.</a:t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AutoNum type="arabicPeriod"/>
            </a:pPr>
            <a:r>
              <a:rPr lang="en" sz="15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Improved weighted loss function as per subgroups.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vin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595959"/>
      </a:accent4>
      <a:accent5>
        <a:srgbClr val="C2C2C2"/>
      </a:accent5>
      <a:accent6>
        <a:srgbClr val="F2F2F2"/>
      </a:accent6>
      <a:hlink>
        <a:srgbClr val="75C4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